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ricolage Grotesque" panose="020B0604020202020204" charset="0"/>
      <p:regular r:id="rId19"/>
    </p:embeddedFont>
    <p:embeddedFont>
      <p:font typeface="Bricolage Grotesque Bold" panose="020B0604020202020204" charset="0"/>
      <p:regular r:id="rId20"/>
    </p:embeddedFont>
    <p:embeddedFont>
      <p:font typeface="Bricolage Grotesque Semi-Bold" panose="020B0604020202020204" charset="0"/>
      <p:regular r:id="rId21"/>
    </p:embeddedFont>
    <p:embeddedFont>
      <p:font typeface="HK Grotesk" panose="020B0604020202020204" charset="0"/>
      <p:regular r:id="rId22"/>
    </p:embeddedFont>
    <p:embeddedFont>
      <p:font typeface="HK Grotesk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756" y="918732"/>
            <a:ext cx="14180044" cy="8672573"/>
            <a:chOff x="0" y="371475"/>
            <a:chExt cx="18906726" cy="11563430"/>
          </a:xfrm>
        </p:grpSpPr>
        <p:sp>
          <p:nvSpPr>
            <p:cNvPr id="3" name="TextBox 3"/>
            <p:cNvSpPr txBox="1"/>
            <p:nvPr/>
          </p:nvSpPr>
          <p:spPr>
            <a:xfrm>
              <a:off x="0" y="371475"/>
              <a:ext cx="18906726" cy="1013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389"/>
                </a:lnSpc>
                <a:spcBef>
                  <a:spcPct val="0"/>
                </a:spcBef>
              </a:pPr>
              <a:r>
                <a:rPr lang="en-US" sz="19389" b="1" u="none" strike="noStrike" spc="-1163" dirty="0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Feature Driven Development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3773" y="10926047"/>
              <a:ext cx="18301967" cy="100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54"/>
                </a:lnSpc>
              </a:pPr>
              <a:r>
                <a:rPr lang="en-US" sz="4734">
                  <a:solidFill>
                    <a:srgbClr val="00FF87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Uma abordagem ágil orientada a funcionalidades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740737" y="6462606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296400" y="3596186"/>
            <a:ext cx="8387642" cy="16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4"/>
              </a:lnSpc>
              <a:spcBef>
                <a:spcPct val="0"/>
              </a:spcBef>
            </a:pPr>
            <a:r>
              <a:rPr lang="en-US" sz="3653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Organizando características essenciais para desenvolvimento ágil e eficaz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400" y="5498777"/>
            <a:ext cx="8387642" cy="404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7"/>
              </a:lnSpc>
              <a:spcBef>
                <a:spcPct val="0"/>
              </a:spcBef>
            </a:pP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No processo de </a:t>
            </a:r>
            <a:r>
              <a:rPr lang="en-US" sz="3323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Construir Lista de Funcionalidades</a:t>
            </a: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, é crucial criar uma lista abrangente de recursos pequenos e valiosos para os clientes. Cada funcionalidade deve ser </a:t>
            </a:r>
            <a:r>
              <a:rPr lang="en-US" sz="3323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escopada e acionável</a:t>
            </a: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, permitindo que a equipe trabalhe em ciclos de desenvolvimento curtos e focados, garantindo a inclusão do cliente e a clareza nas entregas.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828675"/>
            <a:ext cx="10139417" cy="221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25"/>
              </a:lnSpc>
              <a:spcBef>
                <a:spcPct val="0"/>
              </a:spcBef>
            </a:pPr>
            <a:r>
              <a:rPr lang="en-US" sz="8525" b="1" u="none" strike="noStrike" spc="-255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Construir Lista de Funcionalidades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0C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144000" y="3674589"/>
            <a:ext cx="8611402" cy="17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1"/>
              </a:lnSpc>
              <a:spcBef>
                <a:spcPct val="0"/>
              </a:spcBef>
            </a:pPr>
            <a:r>
              <a:rPr lang="en-US" sz="3751" b="1">
                <a:solidFill>
                  <a:srgbClr val="3A0CA3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Organizando iterações de desenvolvimento com foco em funcionalidades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5627937"/>
            <a:ext cx="8611402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1"/>
              </a:lnSpc>
              <a:spcBef>
                <a:spcPct val="0"/>
              </a:spcBef>
            </a:pP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O planejamento por funcionalidade é crucial para garantir </a:t>
            </a:r>
            <a:r>
              <a:rPr lang="en-US" sz="3101" b="1">
                <a:solidFill>
                  <a:srgbClr val="1A1A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 cada iteração</a:t>
            </a: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 produza um valor significativo. Este processo envolve a </a:t>
            </a:r>
            <a:r>
              <a:rPr lang="en-US" sz="3101" b="1">
                <a:solidFill>
                  <a:srgbClr val="1A1A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atribuição de funcionalidades</a:t>
            </a: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 a desenvolvedores ou equipes, estabelecendo prazos e marcos. Utilizando mecanismos de rastreamento, a equipe monitora o progresso de cada funcionalidade, promovendo transparência e adaptabilidade ao longo do projeto.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828675"/>
            <a:ext cx="10409911" cy="227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53"/>
              </a:lnSpc>
              <a:spcBef>
                <a:spcPct val="0"/>
              </a:spcBef>
            </a:pPr>
            <a:r>
              <a:rPr lang="en-US" sz="8753" b="1" u="none" strike="noStrike" spc="-262">
                <a:solidFill>
                  <a:srgbClr val="3A0CA3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Planejamento por Funcionalidade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9296400" y="666750"/>
            <a:ext cx="8324850" cy="8023224"/>
            <a:chOff x="0" y="0"/>
            <a:chExt cx="11099800" cy="1069763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388907"/>
              <a:ext cx="91821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Importância da documentação detalhada para o sucesso do projeto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871632"/>
              <a:ext cx="9182100" cy="482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No processo de Detalhar por Funcionalidade, cada recurso é meticulosamente especificado para garantir que todas as partes interessadas tenham uma compreensão clara. Esta fase envolve a criação de </a:t>
              </a:r>
              <a:r>
                <a:rPr lang="en-US" sz="2400" b="1">
                  <a:solidFill>
                    <a:srgbClr val="00FF8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documentos de especificação de recursos</a:t>
              </a: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, que incluem histórias de usuários e critérios de aceitação. A colaboração entre desenvolvedores e especialistas de domínio é fundamental para reduzir ambiguidade e garantir que as expectativas sejam atendidas durante a codificação.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3350"/>
              <a:ext cx="11099800" cy="364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  <a:spcBef>
                  <a:spcPct val="0"/>
                </a:spcBef>
              </a:pPr>
              <a:r>
                <a:rPr lang="en-US" sz="6999" b="1" u="none" strike="noStrike" spc="-209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Detalhamento de Funcionalidades no FDD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9296400" y="666750"/>
            <a:ext cx="8991600" cy="9260113"/>
            <a:chOff x="0" y="0"/>
            <a:chExt cx="11988800" cy="12346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958811"/>
              <a:ext cx="9917508" cy="194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Detalhando o processo de construção de funcionalidades em FDD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67274"/>
              <a:ext cx="9917508" cy="4179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0"/>
                </a:lnSpc>
                <a:spcBef>
                  <a:spcPct val="0"/>
                </a:spcBef>
              </a:pPr>
              <a:r>
                <a:rPr lang="en-US" sz="2592">
                  <a:solidFill>
                    <a:srgbClr val="6C757D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No processo de Construir por Funcionalidade, cada recurso é desenvolvido, testado e integrado dentro do sistema de forma iterativa. Este processo envolve práticas de construção contínua, assegurando que a qualidade seja mantida. O foco está na colaboração entre os desenvolvedores e a rápida entrega de funcionalidades valiosas ao cliente.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2875"/>
              <a:ext cx="11988800" cy="5157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66"/>
                </a:lnSpc>
                <a:spcBef>
                  <a:spcPct val="0"/>
                </a:spcBef>
              </a:pPr>
              <a:r>
                <a:rPr lang="en-US" sz="7466" b="1" u="none" strike="noStrike" spc="-223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Construir por Funcionalidade: Codificação e Integração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474175" y="2889451"/>
            <a:ext cx="4166886" cy="4114800"/>
          </a:xfrm>
          <a:custGeom>
            <a:avLst/>
            <a:gdLst/>
            <a:ahLst/>
            <a:cxnLst/>
            <a:rect l="l" t="t" r="r" b="b"/>
            <a:pathLst>
              <a:path w="4166886" h="4114800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35067"/>
            <a:ext cx="16002173" cy="9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9"/>
              </a:lnSpc>
              <a:spcBef>
                <a:spcPct val="0"/>
              </a:spcBef>
            </a:pPr>
            <a:r>
              <a:rPr lang="en-US" sz="7349" b="1" u="none" strike="noStrike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Papéis e Responsabilidades no FDD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617181"/>
            <a:ext cx="5303763" cy="1625399"/>
            <a:chOff x="0" y="0"/>
            <a:chExt cx="7071684" cy="216719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7071684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Gerente d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 projeto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9399"/>
              <a:ext cx="7071684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Responsável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pela administração geral, gestão de prazos, acompanhamento de tarefas e comunicação com o cliente.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428473"/>
            <a:ext cx="5448300" cy="1625399"/>
            <a:chOff x="0" y="0"/>
            <a:chExt cx="7264400" cy="216719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Arquit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eto Chefe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19399"/>
              <a:ext cx="72644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ncarregado do planejamento da arquitetura do sistema e da supervisão técnica dos demais arquitetos.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302475"/>
            <a:ext cx="5448300" cy="1263449"/>
            <a:chOff x="0" y="0"/>
            <a:chExt cx="7264400" cy="16845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ogramador Chefe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19399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Coordena a equipe de programadores e garante a qualidade das implementações.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0968" y="7813575"/>
            <a:ext cx="5303763" cy="1987349"/>
            <a:chOff x="0" y="0"/>
            <a:chExt cx="7071684" cy="264979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7071684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erente de desenvolvimento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19399"/>
              <a:ext cx="7071684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Ge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rencia as atividades dos desenvolvedores, controla prazos e supervisiona as entregas em conjunto com o arquiteto-chefe.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20116" y="2617181"/>
            <a:ext cx="5448300" cy="1625399"/>
            <a:chOff x="0" y="0"/>
            <a:chExt cx="7264400" cy="216719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Proprietário da Classe: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19399"/>
              <a:ext cx="72644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esenvolvedor responsável por pequenas partes do sistema, com entregas rápidas e bem definidas.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20116" y="4946851"/>
            <a:ext cx="5448300" cy="1987349"/>
            <a:chOff x="0" y="0"/>
            <a:chExt cx="7264400" cy="264979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Especi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alista em Domínio: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9399"/>
              <a:ext cx="726440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rofissional com conhecimento profundo do contexto do projeto, contribuindo para alinhar o sistema às necessidades do negócio.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20116" y="7565925"/>
            <a:ext cx="5448300" cy="1987349"/>
            <a:chOff x="0" y="0"/>
            <a:chExt cx="7264400" cy="264979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Funçõe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 de Suporte: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19399"/>
              <a:ext cx="726440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ncluem testadores, redatores técnicos, administradores de sistema e gestores de ferramentas, que prestam apoio às demais equipes.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2132" y="963700"/>
            <a:ext cx="16398666" cy="12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76"/>
              </a:lnSpc>
              <a:spcBef>
                <a:spcPct val="0"/>
              </a:spcBef>
            </a:pPr>
            <a:r>
              <a:rPr lang="en-US" sz="9676" b="1" dirty="0" err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Vantagens</a:t>
            </a:r>
            <a:r>
              <a:rPr lang="en-US" sz="9676" b="1" dirty="0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9676" b="1" dirty="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x</a:t>
            </a:r>
            <a:r>
              <a:rPr lang="en-US" sz="9676" b="1" dirty="0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9676" b="1" dirty="0" err="1">
                <a:solidFill>
                  <a:srgbClr val="6C757D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Desvantagens</a:t>
            </a:r>
            <a:endParaRPr lang="en-US" sz="9676" b="1" dirty="0">
              <a:solidFill>
                <a:srgbClr val="6C757D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02397" y="2325069"/>
            <a:ext cx="6487724" cy="717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Id</a:t>
            </a: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eal para trabalhar com equipes grandes em projetos grandes;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- Projetos bem estruturados desde a sua primeira fase;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Permite que várias equipes trabalhem simultaneamente, reduzindo o tempo de execução do projeto;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O processo é altamente documentado, o que o torna muito rastreável (é mais fácil identificar gaps e corrigi-los);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Equipes trabalham com as etapas de desenvolvimento com agilidade.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endParaRPr lang="en-US" sz="3169" u="none" strike="noStrike">
              <a:solidFill>
                <a:srgbClr val="00FF87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02132" y="2334594"/>
            <a:ext cx="7256578" cy="678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sz="4061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Nã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funciona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bem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em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equipes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menores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já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que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FDD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demanda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a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execução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muitas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tarefas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; 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- Grande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produção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documentação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escrita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nas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primeiras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fases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do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; 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- O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depende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muito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das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decisões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dos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programadores-chefe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endParaRPr lang="en-US" sz="4061" u="none" strike="noStrike" dirty="0">
              <a:solidFill>
                <a:srgbClr val="6C757D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flipH="1" flipV="1">
            <a:off x="8426612" y="2217856"/>
            <a:ext cx="0" cy="71560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819988" y="2371073"/>
            <a:ext cx="3713607" cy="4114800"/>
          </a:xfrm>
          <a:custGeom>
            <a:avLst/>
            <a:gdLst/>
            <a:ahLst/>
            <a:cxnLst/>
            <a:rect l="l" t="t" r="r" b="b"/>
            <a:pathLst>
              <a:path w="3713607" h="4114800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35067"/>
            <a:ext cx="16002173" cy="9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9"/>
              </a:lnSpc>
              <a:spcBef>
                <a:spcPct val="0"/>
              </a:spcBef>
            </a:pPr>
            <a:r>
              <a:rPr lang="en-US" sz="7349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FDD X SCRUM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126574"/>
            <a:ext cx="6020195" cy="4407316"/>
            <a:chOff x="0" y="0"/>
            <a:chExt cx="8026927" cy="58764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026927" cy="1355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35"/>
                </a:lnSpc>
                <a:spcBef>
                  <a:spcPct val="0"/>
                </a:spcBef>
              </a:pPr>
              <a:r>
                <a:rPr lang="en-US" sz="33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FDD (Feature-Driven Dev</a:t>
              </a:r>
              <a:r>
                <a:rPr lang="en-US" sz="33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elopment):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94105"/>
              <a:ext cx="8026927" cy="4382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8153" lvl="1" indent="-294077" algn="l">
                <a:lnSpc>
                  <a:spcPts val="3269"/>
                </a:lnSpc>
                <a:buFont typeface="Arial"/>
                <a:buChar char="•"/>
              </a:pPr>
              <a:r>
                <a:rPr lang="en-US" sz="2724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Entregas por features independentes e funcionais.</a:t>
              </a:r>
            </a:p>
            <a:p>
              <a:pPr marL="588153" lvl="1" indent="-294077" algn="l">
                <a:lnSpc>
                  <a:spcPts val="32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24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Permite ao usuário visualizar</a:t>
              </a:r>
              <a:r>
                <a:rPr lang="en-US" sz="2724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rapidamente o software em funcionamento.</a:t>
              </a:r>
            </a:p>
            <a:p>
              <a:pPr marL="588153" lvl="1" indent="-294077" algn="l">
                <a:lnSpc>
                  <a:spcPts val="32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24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Feedback mais concreto e risco reduzido de problemas futuros.</a:t>
              </a:r>
            </a:p>
            <a:p>
              <a:pPr marL="0" lvl="0" indent="0" algn="l">
                <a:lnSpc>
                  <a:spcPts val="3269"/>
                </a:lnSpc>
                <a:spcBef>
                  <a:spcPct val="0"/>
                </a:spcBef>
              </a:pPr>
              <a:endParaRPr lang="en-US" sz="2724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04428" y="2252097"/>
            <a:ext cx="5628477" cy="4098133"/>
            <a:chOff x="0" y="0"/>
            <a:chExt cx="7504636" cy="54641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504636" cy="805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40"/>
                </a:lnSpc>
                <a:spcBef>
                  <a:spcPct val="0"/>
                </a:spcBef>
              </a:pPr>
              <a:r>
                <a:rPr lang="en-US" sz="395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</a:t>
              </a:r>
              <a:r>
                <a:rPr lang="en-US" sz="3950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CRUM: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9799"/>
              <a:ext cx="7504636" cy="451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970" lvl="1" indent="-345485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32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ntregas em sprints, nem sempre com funcionalidades completas.</a:t>
              </a:r>
            </a:p>
            <a:p>
              <a:pPr marL="690970" lvl="1" indent="-345485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Avaliação imediata do software pelo cliente pode ser mais difícil.</a:t>
              </a:r>
            </a:p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33890"/>
            <a:ext cx="12246653" cy="2958899"/>
            <a:chOff x="0" y="0"/>
            <a:chExt cx="16328870" cy="39451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6328870" cy="73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94"/>
                </a:lnSpc>
                <a:spcBef>
                  <a:spcPct val="0"/>
                </a:spcBef>
              </a:pPr>
              <a:r>
                <a:rPr lang="en-US" sz="36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Esc</a:t>
              </a:r>
              <a:r>
                <a:rPr lang="en-US" sz="36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olha do melhor método: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9574"/>
              <a:ext cx="16328870" cy="309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FDD: ideal para projetos grandes e complexos, com muitas dependências entre funcionalidades.</a:t>
              </a:r>
            </a:p>
            <a:p>
              <a:pPr marL="647697" lvl="1" indent="-323848" algn="l">
                <a:lnSpc>
                  <a:spcPts val="35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SCRUM: ideal para entregas incrementais e adaptáveis, com necessidade de flexibilidade.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176" y="2148299"/>
            <a:ext cx="6116540" cy="572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8934" b="1" spc="-268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Muito obrigado pela</a:t>
            </a:r>
          </a:p>
          <a:p>
            <a:pPr marL="0" lvl="0" indent="0" algn="ctr">
              <a:lnSpc>
                <a:spcPts val="8934"/>
              </a:lnSpc>
              <a:spcBef>
                <a:spcPct val="0"/>
              </a:spcBef>
            </a:pPr>
            <a:r>
              <a:rPr lang="en-US" sz="8934" b="1" spc="-268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sua atenção!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-103861"/>
            <a:ext cx="9198063" cy="10494722"/>
            <a:chOff x="0" y="0"/>
            <a:chExt cx="1425021" cy="1625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5021" cy="1625907"/>
            </a:xfrm>
            <a:custGeom>
              <a:avLst/>
              <a:gdLst/>
              <a:ahLst/>
              <a:cxnLst/>
              <a:rect l="l" t="t" r="r" b="b"/>
              <a:pathLst>
                <a:path w="1425021" h="1625907">
                  <a:moveTo>
                    <a:pt x="0" y="0"/>
                  </a:moveTo>
                  <a:lnTo>
                    <a:pt x="1425021" y="0"/>
                  </a:lnTo>
                  <a:lnTo>
                    <a:pt x="1425021" y="1625907"/>
                  </a:lnTo>
                  <a:lnTo>
                    <a:pt x="0" y="1625907"/>
                  </a:lnTo>
                  <a:close/>
                </a:path>
              </a:pathLst>
            </a:custGeom>
            <a:blipFill>
              <a:blip r:embed="rId2"/>
              <a:stretch>
                <a:fillRect t="-154" b="-15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7289918" y="6934200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656" y="2854321"/>
            <a:ext cx="2781366" cy="4191869"/>
            <a:chOff x="0" y="0"/>
            <a:chExt cx="930664" cy="1402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0664" cy="1402628"/>
            </a:xfrm>
            <a:custGeom>
              <a:avLst/>
              <a:gdLst/>
              <a:ahLst/>
              <a:cxnLst/>
              <a:rect l="l" t="t" r="r" b="b"/>
              <a:pathLst>
                <a:path w="930664" h="1402628">
                  <a:moveTo>
                    <a:pt x="55670" y="0"/>
                  </a:moveTo>
                  <a:lnTo>
                    <a:pt x="874994" y="0"/>
                  </a:lnTo>
                  <a:cubicBezTo>
                    <a:pt x="889759" y="0"/>
                    <a:pt x="903919" y="5865"/>
                    <a:pt x="914359" y="16305"/>
                  </a:cubicBezTo>
                  <a:cubicBezTo>
                    <a:pt x="924799" y="26745"/>
                    <a:pt x="930664" y="40905"/>
                    <a:pt x="930664" y="55670"/>
                  </a:cubicBezTo>
                  <a:lnTo>
                    <a:pt x="930664" y="1346958"/>
                  </a:lnTo>
                  <a:cubicBezTo>
                    <a:pt x="930664" y="1377704"/>
                    <a:pt x="905740" y="1402628"/>
                    <a:pt x="874994" y="1402628"/>
                  </a:cubicBezTo>
                  <a:lnTo>
                    <a:pt x="55670" y="1402628"/>
                  </a:lnTo>
                  <a:cubicBezTo>
                    <a:pt x="24924" y="1402628"/>
                    <a:pt x="0" y="1377704"/>
                    <a:pt x="0" y="1346958"/>
                  </a:cubicBezTo>
                  <a:lnTo>
                    <a:pt x="0" y="55670"/>
                  </a:lnTo>
                  <a:cubicBezTo>
                    <a:pt x="0" y="24924"/>
                    <a:pt x="24924" y="0"/>
                    <a:pt x="55670" y="0"/>
                  </a:cubicBezTo>
                  <a:close/>
                </a:path>
              </a:pathLst>
            </a:custGeom>
            <a:blipFill>
              <a:blip r:embed="rId2"/>
              <a:stretch>
                <a:fillRect l="-25356" r="-2535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4117072" y="2854321"/>
            <a:ext cx="2818472" cy="4191869"/>
            <a:chOff x="0" y="0"/>
            <a:chExt cx="1631088" cy="2425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3"/>
              <a:stretch>
                <a:fillRect t="-195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715827" y="2854321"/>
            <a:ext cx="2818472" cy="4191869"/>
            <a:chOff x="0" y="0"/>
            <a:chExt cx="1631088" cy="2425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4"/>
              <a:stretch>
                <a:fillRect l="-5773" r="-577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315349" y="2854321"/>
            <a:ext cx="2818472" cy="4191869"/>
            <a:chOff x="0" y="0"/>
            <a:chExt cx="1631088" cy="2425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5"/>
              <a:stretch>
                <a:fillRect l="-24364" r="-24364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4914872" y="2854321"/>
            <a:ext cx="2818472" cy="4191869"/>
            <a:chOff x="0" y="0"/>
            <a:chExt cx="1631088" cy="2425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6"/>
              <a:stretch>
                <a:fillRect t="-19798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183529" y="7165970"/>
            <a:ext cx="3082114" cy="1933575"/>
            <a:chOff x="0" y="0"/>
            <a:chExt cx="4109485" cy="25781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10948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Ramon Guimaraes de Oliveira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82800"/>
              <a:ext cx="4109485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H7823F3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27407" y="7165970"/>
            <a:ext cx="3395312" cy="2305050"/>
            <a:chOff x="0" y="0"/>
            <a:chExt cx="4527083" cy="30734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527083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Gabriel  Liesemberg  Massari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82800"/>
              <a:ext cx="4527083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H7703G3</a:t>
              </a:r>
            </a:p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 lang="en-US" sz="249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80528" y="7165970"/>
            <a:ext cx="3291559" cy="1488265"/>
            <a:chOff x="0" y="0"/>
            <a:chExt cx="4388746" cy="198435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38874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João Pedro Caetano ​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89054"/>
              <a:ext cx="4388746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R8975J5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6750" y="800100"/>
            <a:ext cx="169545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Integrantes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40937" y="7165970"/>
            <a:ext cx="3208804" cy="1913079"/>
            <a:chOff x="0" y="0"/>
            <a:chExt cx="4278405" cy="255077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27840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Gustavo Henrique dos S Moreira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055472"/>
              <a:ext cx="4278405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H775590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03020" y="7165970"/>
            <a:ext cx="2442175" cy="1476375"/>
            <a:chOff x="0" y="0"/>
            <a:chExt cx="3256233" cy="196850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325623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Jean Flávio De Campos 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73200"/>
              <a:ext cx="3256233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R951952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666750" y="3150567"/>
            <a:ext cx="16297555" cy="55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13"/>
              </a:lnSpc>
              <a:spcBef>
                <a:spcPct val="0"/>
              </a:spcBef>
            </a:pPr>
            <a:r>
              <a:rPr lang="en-US" sz="4581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Com o avanço das tecnologias e a crescente demanda por soluções rápidas e eficazes, as metodologias ágeis se consolidaram como uma das principais abordagens no desenvolvimento de software moderno. Elas foram criadas com o intuito de substituir modelos tradicionais e rígidos, como o modelo em cascata, por processos mais flexíveis, colaborativos e voltados à entrega contínua de valor.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750" y="800100"/>
            <a:ext cx="1263967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Uma</a:t>
            </a:r>
            <a:r>
              <a:rPr lang="en-US" sz="6999" b="1" u="none" strike="noStrike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breve introdução sobre as metodologias ágeis...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-1" y="4228881"/>
            <a:ext cx="18288001" cy="14037"/>
          </a:xfrm>
          <a:prstGeom prst="line">
            <a:avLst/>
          </a:prstGeom>
          <a:ln w="19050" cap="flat">
            <a:solidFill>
              <a:srgbClr val="00FF8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7037" y="4092018"/>
            <a:ext cx="269421" cy="2694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1862" y="4092018"/>
            <a:ext cx="269421" cy="2694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687" y="4092018"/>
            <a:ext cx="269421" cy="2694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512" y="4092018"/>
            <a:ext cx="269421" cy="26942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800100"/>
            <a:ext cx="13214183" cy="190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8"/>
              </a:lnSpc>
              <a:spcBef>
                <a:spcPct val="0"/>
              </a:spcBef>
            </a:pPr>
            <a:r>
              <a:rPr lang="en-US" sz="7318" b="1" spc="-21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Uma</a:t>
            </a:r>
            <a:r>
              <a:rPr lang="en-US" sz="7318" b="1" u="none" strike="noStrike" spc="-21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breve introdução sobre as metodologias ágeis...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96687" y="5143500"/>
            <a:ext cx="3153730" cy="4679302"/>
            <a:chOff x="0" y="0"/>
            <a:chExt cx="4204973" cy="62390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204973" cy="73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9"/>
                </a:lnSpc>
                <a:spcBef>
                  <a:spcPct val="0"/>
                </a:spcBef>
              </a:pPr>
              <a:r>
                <a:rPr lang="en-US" sz="3607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Manifesto ágil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045"/>
              <a:ext cx="4204973" cy="5180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Em</a:t>
              </a:r>
              <a:r>
                <a:rPr lang="en-US" sz="2605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2001, 17 desenvolvedores de software assinaram o Manifesto Ágil, enfatizando colaboração, adaptabilidade e entrega de valor por meio de processos iterativos.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6750" y="5129463"/>
            <a:ext cx="3720249" cy="4524853"/>
            <a:chOff x="0" y="0"/>
            <a:chExt cx="4960332" cy="60331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960332" cy="134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19"/>
                </a:lnSpc>
                <a:spcBef>
                  <a:spcPct val="0"/>
                </a:spcBef>
              </a:pPr>
              <a:r>
                <a:rPr lang="en-US" sz="3349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Surgimento do </a:t>
              </a:r>
              <a:r>
                <a:rPr lang="en-US" sz="3349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Scrum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64337"/>
              <a:ext cx="4960332" cy="436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63"/>
                </a:lnSpc>
                <a:spcBef>
                  <a:spcPct val="0"/>
                </a:spcBef>
              </a:pPr>
              <a:r>
                <a:rPr lang="en-US" sz="271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Introduzido no início da década de 90, o Scrum se tornou uma estrutura amplamente adotada, com foco em sprints, funções de equipe e entrega incremental de produtos.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81862" y="5143500"/>
            <a:ext cx="3488254" cy="4989611"/>
            <a:chOff x="0" y="0"/>
            <a:chExt cx="4651005" cy="665281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4651005" cy="130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0"/>
                </a:lnSpc>
                <a:spcBef>
                  <a:spcPct val="0"/>
                </a:spcBef>
              </a:pPr>
              <a:r>
                <a:rPr lang="en-US" sz="324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Surgimento</a:t>
              </a:r>
              <a:r>
                <a:rPr lang="en-US" sz="324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do FDD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01390"/>
              <a:ext cx="4651005" cy="505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 </a:t>
              </a:r>
              <a:r>
                <a:rPr lang="en-US" sz="2541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Feature Driven Development (FDD) foi criado no final da década de 90 por Jeff De Luca, enfatizando uma abordagem estruturada centrada em recursos valorizados pelo cliente.</a:t>
              </a:r>
            </a:p>
            <a:p>
              <a:pPr marL="0" lvl="0" indent="0" algn="l">
                <a:lnSpc>
                  <a:spcPts val="2810"/>
                </a:lnSpc>
                <a:spcBef>
                  <a:spcPct val="0"/>
                </a:spcBef>
              </a:pPr>
              <a:endParaRPr lang="en-US" sz="2541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11512" y="5143500"/>
            <a:ext cx="3387861" cy="4693339"/>
            <a:chOff x="0" y="0"/>
            <a:chExt cx="4517148" cy="625778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4517148" cy="141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2"/>
                </a:lnSpc>
                <a:spcBef>
                  <a:spcPct val="0"/>
                </a:spcBef>
              </a:pPr>
              <a:r>
                <a:rPr lang="en-US" sz="350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</a:t>
              </a:r>
              <a:r>
                <a:rPr lang="en-US" sz="350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scensão do Kanban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30608"/>
              <a:ext cx="4517148" cy="4527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35"/>
                </a:lnSpc>
                <a:spcBef>
                  <a:spcPct val="0"/>
                </a:spcBef>
              </a:pPr>
              <a:r>
                <a:rPr lang="en-US" sz="252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Originário do sistema de produção da Toyota, o Kanban surgiu no início dos anos 2000, com foco na visualização do trabalho em andamento e na limitação do trabalho para otimizar o fluxo.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5557618" y="-1063731"/>
            <a:ext cx="3403364" cy="4524588"/>
            <a:chOff x="0" y="0"/>
            <a:chExt cx="4537818" cy="6032784"/>
          </a:xfrm>
        </p:grpSpPr>
        <p:grpSp>
          <p:nvGrpSpPr>
            <p:cNvPr id="29" name="Group 29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18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167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957121"/>
            <a:ext cx="17285057" cy="22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</a:pPr>
            <a:r>
              <a:rPr lang="en-US" sz="8465" b="1" spc="-253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 que é FDD: Definição e Visão Geral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3074714"/>
            <a:ext cx="16784896" cy="493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5"/>
              </a:lnSpc>
              <a:spcBef>
                <a:spcPct val="0"/>
              </a:spcBef>
            </a:pPr>
            <a:r>
              <a:rPr lang="en-US" sz="471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O Feature Driven Development (FDD), ou Desenvolvimento Guiado por Funcionalidades, é uma metodologia ágil focada na entrega frequente de pequenas funcionalidades que geram valor imediato ao cliente. Ela organiza grandes projetos em unidades menores e tangíveis, chamadas de features, o que facilita o acompanhamento e a previsibilidade das entregas. 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1191023" y="7629669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2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2047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8968" y="5090873"/>
            <a:ext cx="2560332" cy="4105621"/>
          </a:xfrm>
          <a:custGeom>
            <a:avLst/>
            <a:gdLst/>
            <a:ahLst/>
            <a:cxnLst/>
            <a:rect l="l" t="t" r="r" b="b"/>
            <a:pathLst>
              <a:path w="2560332" h="4105621">
                <a:moveTo>
                  <a:pt x="0" y="0"/>
                </a:moveTo>
                <a:lnTo>
                  <a:pt x="2560332" y="0"/>
                </a:lnTo>
                <a:lnTo>
                  <a:pt x="2560332" y="4105621"/>
                </a:lnTo>
                <a:lnTo>
                  <a:pt x="0" y="410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0C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665036" y="2686050"/>
            <a:ext cx="13390411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1"/>
              </a:lnSpc>
              <a:spcBef>
                <a:spcPct val="0"/>
              </a:spcBef>
            </a:pPr>
            <a:r>
              <a:rPr lang="en-US" sz="435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Em 1997, dois colegas, Jeff De Luca e Peter Coad, trabalhavam em um grande projeto bancário em Singapura. O desafio era enorme: coordenar uma equipe grande e manter o controle do desenvolvimento. A partir dessa experiência, eles criaram uma nova forma de trabalho, que combinava organização e agilidade. Foi assim que nasceu o FDD, fruto da necessidade de tornar o desenvolvimento de software mais eficiente e colaborativo.</a:t>
            </a:r>
          </a:p>
          <a:p>
            <a:pPr marL="0" lvl="0" indent="0" algn="l">
              <a:lnSpc>
                <a:spcPts val="5231"/>
              </a:lnSpc>
              <a:spcBef>
                <a:spcPct val="0"/>
              </a:spcBef>
            </a:pPr>
            <a:endParaRPr lang="en-US" sz="4359">
              <a:solidFill>
                <a:srgbClr val="00FF87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698968" y="996597"/>
            <a:ext cx="2560332" cy="4094275"/>
          </a:xfrm>
          <a:custGeom>
            <a:avLst/>
            <a:gdLst/>
            <a:ahLst/>
            <a:cxnLst/>
            <a:rect l="l" t="t" r="r" b="b"/>
            <a:pathLst>
              <a:path w="2560332" h="4094275">
                <a:moveTo>
                  <a:pt x="0" y="0"/>
                </a:moveTo>
                <a:lnTo>
                  <a:pt x="2560332" y="0"/>
                </a:lnTo>
                <a:lnTo>
                  <a:pt x="2560332" y="4094276"/>
                </a:lnTo>
                <a:lnTo>
                  <a:pt x="0" y="409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5036" y="1190625"/>
            <a:ext cx="15735507" cy="107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3"/>
              </a:lnSpc>
              <a:spcBef>
                <a:spcPct val="0"/>
              </a:spcBef>
            </a:pPr>
            <a:r>
              <a:rPr lang="en-US" sz="8183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Surgimento do FDD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79693"/>
            <a:ext cx="5607045" cy="498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6"/>
              </a:lnSpc>
            </a:pPr>
            <a:r>
              <a:rPr lang="en-US" sz="7786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Princípios do Feature Driven Development (FDD)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711945" y="648617"/>
            <a:ext cx="854762" cy="373310"/>
            <a:chOff x="0" y="0"/>
            <a:chExt cx="769424" cy="336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31902" y="5192042"/>
            <a:ext cx="854762" cy="373310"/>
            <a:chOff x="0" y="0"/>
            <a:chExt cx="769424" cy="336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11945" y="5192042"/>
            <a:ext cx="854762" cy="373310"/>
            <a:chOff x="0" y="0"/>
            <a:chExt cx="769424" cy="3360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31902" y="648617"/>
            <a:ext cx="854762" cy="373310"/>
            <a:chOff x="0" y="0"/>
            <a:chExt cx="769424" cy="3360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31902" y="1542698"/>
            <a:ext cx="5427498" cy="3354070"/>
            <a:chOff x="0" y="0"/>
            <a:chExt cx="7236664" cy="44720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7236664" cy="56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8"/>
                </a:lnSpc>
                <a:spcBef>
                  <a:spcPct val="0"/>
                </a:spcBef>
              </a:pPr>
              <a:r>
                <a:rPr lang="en-US" sz="278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Modelagem orientada à objetos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9368"/>
              <a:ext cx="7236664" cy="35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4"/>
                </a:lnSpc>
                <a:spcBef>
                  <a:spcPct val="0"/>
                </a:spcBef>
              </a:pPr>
              <a:r>
                <a:rPr lang="en-US" sz="261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 modelagem de objetos de domínio é essencial, pois cria uma compreensão compartilhada da estrutura do sistema e facilita a comunicação entre a equipe de desenvolvimento e especialistas.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11945" y="1542698"/>
            <a:ext cx="5477903" cy="3357488"/>
            <a:chOff x="0" y="0"/>
            <a:chExt cx="7303870" cy="44766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7303870" cy="64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2"/>
                </a:lnSpc>
                <a:spcBef>
                  <a:spcPct val="0"/>
                </a:spcBef>
              </a:pPr>
              <a:r>
                <a:rPr lang="en-US" sz="3218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Guiado por funcionalidades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37809"/>
              <a:ext cx="7303870" cy="343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27"/>
                </a:lnSpc>
                <a:spcBef>
                  <a:spcPct val="0"/>
                </a:spcBef>
              </a:pPr>
              <a:r>
                <a:rPr lang="en-US" sz="301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 é orientado por pequenas funcionalidades que geram valor ao cliente, permitindo entregas regulares e focadas no que realmente importa.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11945" y="5822527"/>
            <a:ext cx="5346616" cy="3834905"/>
            <a:chOff x="0" y="0"/>
            <a:chExt cx="7128821" cy="51132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7128821" cy="1121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9"/>
                </a:lnSpc>
                <a:spcBef>
                  <a:spcPct val="0"/>
                </a:spcBef>
              </a:pPr>
              <a:r>
                <a:rPr lang="en-US" sz="283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Construções regulares e monitoramente do progresso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57496"/>
              <a:ext cx="7128821" cy="3655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2657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 promove construções regulares e monitoramento de progresso, garantindo que a equipe esteja sempre alinhada e que a entrega de funcionalidades ocorra de forma incremental e controlada.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31902" y="5860627"/>
            <a:ext cx="5023761" cy="3676085"/>
            <a:chOff x="0" y="0"/>
            <a:chExt cx="6698348" cy="49014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6698348" cy="1074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8"/>
                </a:lnSpc>
                <a:spcBef>
                  <a:spcPct val="0"/>
                </a:spcBef>
              </a:pPr>
              <a:r>
                <a:rPr lang="en-US" sz="2715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Ênf</a:t>
              </a:r>
              <a:r>
                <a:rPr lang="en-US" sz="2715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ase em Qualidade e Design do processo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03898"/>
              <a:ext cx="6698348" cy="349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66"/>
                </a:lnSpc>
                <a:spcBef>
                  <a:spcPct val="0"/>
                </a:spcBef>
              </a:pPr>
              <a:r>
                <a:rPr lang="en-US" sz="2547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ênfase na qualidade e no design é fundamental, pois garante que cada funcionalidade não apenas atenda aos requisitos, mas também seja sustentável e bem projetada para futuras iterações.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-1034932" y="6996006"/>
            <a:ext cx="3403364" cy="4524588"/>
            <a:chOff x="0" y="0"/>
            <a:chExt cx="4537818" cy="6032784"/>
          </a:xfrm>
        </p:grpSpPr>
        <p:grpSp>
          <p:nvGrpSpPr>
            <p:cNvPr id="28" name="Group 28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1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168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4273410"/>
            <a:ext cx="16954500" cy="3868391"/>
            <a:chOff x="0" y="0"/>
            <a:chExt cx="4699201" cy="1072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9201" cy="1072184"/>
            </a:xfrm>
            <a:custGeom>
              <a:avLst/>
              <a:gdLst/>
              <a:ahLst/>
              <a:cxnLst/>
              <a:rect l="l" t="t" r="r" b="b"/>
              <a:pathLst>
                <a:path w="4699201" h="1072184">
                  <a:moveTo>
                    <a:pt x="9133" y="0"/>
                  </a:moveTo>
                  <a:lnTo>
                    <a:pt x="4690068" y="0"/>
                  </a:lnTo>
                  <a:cubicBezTo>
                    <a:pt x="4692490" y="0"/>
                    <a:pt x="4694813" y="962"/>
                    <a:pt x="4696526" y="2675"/>
                  </a:cubicBezTo>
                  <a:cubicBezTo>
                    <a:pt x="4698238" y="4388"/>
                    <a:pt x="4699201" y="6710"/>
                    <a:pt x="4699201" y="9133"/>
                  </a:cubicBezTo>
                  <a:lnTo>
                    <a:pt x="4699201" y="1063051"/>
                  </a:lnTo>
                  <a:cubicBezTo>
                    <a:pt x="4699201" y="1065474"/>
                    <a:pt x="4698238" y="1067797"/>
                    <a:pt x="4696526" y="1069509"/>
                  </a:cubicBezTo>
                  <a:cubicBezTo>
                    <a:pt x="4694813" y="1071222"/>
                    <a:pt x="4692490" y="1072184"/>
                    <a:pt x="4690068" y="1072184"/>
                  </a:cubicBezTo>
                  <a:lnTo>
                    <a:pt x="9133" y="1072184"/>
                  </a:lnTo>
                  <a:cubicBezTo>
                    <a:pt x="6710" y="1072184"/>
                    <a:pt x="4388" y="1071222"/>
                    <a:pt x="2675" y="1069509"/>
                  </a:cubicBezTo>
                  <a:cubicBezTo>
                    <a:pt x="962" y="1067797"/>
                    <a:pt x="0" y="1065474"/>
                    <a:pt x="0" y="1063051"/>
                  </a:cubicBezTo>
                  <a:lnTo>
                    <a:pt x="0" y="9133"/>
                  </a:lnTo>
                  <a:cubicBezTo>
                    <a:pt x="0" y="6710"/>
                    <a:pt x="962" y="4388"/>
                    <a:pt x="2675" y="2675"/>
                  </a:cubicBezTo>
                  <a:cubicBezTo>
                    <a:pt x="4388" y="962"/>
                    <a:pt x="6710" y="0"/>
                    <a:pt x="9133" y="0"/>
                  </a:cubicBezTo>
                  <a:close/>
                </a:path>
              </a:pathLst>
            </a:custGeom>
            <a:blipFill>
              <a:blip r:embed="rId2"/>
              <a:stretch>
                <a:fillRect t="-128" b="-12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666750" y="1162050"/>
            <a:ext cx="17149244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spc="-209">
                <a:solidFill>
                  <a:srgbClr val="3A0CA3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Os 5 Processos do FDD: Estrutura Eficiente para Desenvolvimento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296400" y="3651020"/>
            <a:ext cx="8516953" cy="11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2"/>
              </a:lnSpc>
              <a:spcBef>
                <a:spcPct val="0"/>
              </a:spcBef>
            </a:pPr>
            <a:r>
              <a:rPr lang="en-US" sz="3710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Estabelecendo uma base sólida para o desenvolvimento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400" y="5007977"/>
            <a:ext cx="8516953" cy="44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O primeiro processo do FDD envolve </a:t>
            </a:r>
            <a:r>
              <a:rPr lang="en-US" sz="3268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desenvolver um modelo geral</a:t>
            </a:r>
            <a:r>
              <a:rPr lang="en-US" sz="326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que estabelece uma compreensão comum entre especialistas de domínio e desenvolvedores. Isso é feito através de walkthroughs (Passo a Passo) do domínio e modelagem de objetos, garantindo uma estrutura clara para o sistema e permitindo refinamentos iterativos durante o desenvolvimento.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828675"/>
            <a:ext cx="10295736" cy="224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57"/>
              </a:lnSpc>
              <a:spcBef>
                <a:spcPct val="0"/>
              </a:spcBef>
            </a:pPr>
            <a:r>
              <a:rPr lang="en-US" sz="8657" b="1" u="none" strike="noStrike" spc="-25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Desenvolver um modelo geral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1270</Words>
  <Application>Microsoft Office PowerPoint</Application>
  <PresentationFormat>Personalizar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Calibri</vt:lpstr>
      <vt:lpstr>Bricolage Grotesque Bold</vt:lpstr>
      <vt:lpstr>HK Grotesk Bold</vt:lpstr>
      <vt:lpstr>HK Grotesk</vt:lpstr>
      <vt:lpstr>Bricolage Grotesque</vt:lpstr>
      <vt:lpstr>Bricolage Grotesque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Feature Driven Development</dc:title>
  <dc:description>Apresentação - Feature Driven Development</dc:description>
  <cp:lastModifiedBy>Jean Campos</cp:lastModifiedBy>
  <cp:revision>2</cp:revision>
  <dcterms:created xsi:type="dcterms:W3CDTF">2006-08-16T00:00:00Z</dcterms:created>
  <dcterms:modified xsi:type="dcterms:W3CDTF">2025-10-05T21:38:16Z</dcterms:modified>
  <dc:identifier>DAG07vkk7p4</dc:identifier>
</cp:coreProperties>
</file>